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sldIdLst>
    <p:sldId id="256" r:id="rId2"/>
    <p:sldId id="291" r:id="rId3"/>
    <p:sldId id="292" r:id="rId4"/>
    <p:sldId id="293" r:id="rId5"/>
    <p:sldId id="297" r:id="rId6"/>
    <p:sldId id="294" r:id="rId7"/>
    <p:sldId id="295" r:id="rId8"/>
    <p:sldId id="296" r:id="rId9"/>
    <p:sldId id="289" r:id="rId10"/>
    <p:sldId id="27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07-May-25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980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3488641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07-May-25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91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6538165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7685754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07-May-25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66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07-May-25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46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5683601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07-May-25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0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7564469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903003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3355517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957589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0506896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9314085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9034768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07-May-25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3450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  <p:sldLayoutId id="2147484128" r:id="rId12"/>
    <p:sldLayoutId id="2147484129" r:id="rId13"/>
    <p:sldLayoutId id="2147484130" r:id="rId14"/>
    <p:sldLayoutId id="2147484131" r:id="rId15"/>
    <p:sldLayoutId id="214748413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CD9F-3CB9-4911-8D00-D3E397F692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2377" y="531223"/>
            <a:ext cx="9257212" cy="4397828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 smtClean="0">
                <a:solidFill>
                  <a:schemeClr val="accent1"/>
                </a:solidFill>
              </a:rPr>
              <a:t>ОБЩЕСТВЕНО ОБСЪЖДАНЕ</a:t>
            </a:r>
            <a:r>
              <a:rPr lang="bg-BG" sz="3200" b="1" dirty="0">
                <a:solidFill>
                  <a:schemeClr val="accent1"/>
                </a:solidFill>
              </a:rPr>
              <a:t/>
            </a:r>
            <a:br>
              <a:rPr lang="bg-BG" sz="3200" b="1" dirty="0">
                <a:solidFill>
                  <a:schemeClr val="accent1"/>
                </a:solidFill>
              </a:rPr>
            </a:br>
            <a:r>
              <a:rPr lang="bg-BG" sz="3200" b="1" dirty="0">
                <a:solidFill>
                  <a:schemeClr val="accent1"/>
                </a:solidFill>
              </a:rPr>
              <a:t/>
            </a:r>
            <a:br>
              <a:rPr lang="bg-BG" sz="3200" b="1" dirty="0">
                <a:solidFill>
                  <a:schemeClr val="accent1"/>
                </a:solidFill>
              </a:rPr>
            </a:br>
            <a:r>
              <a:rPr lang="bg-BG" sz="3200" b="1" dirty="0" smtClean="0">
                <a:solidFill>
                  <a:schemeClr val="accent1"/>
                </a:solidFill>
              </a:rPr>
              <a:t>НА СТРАТЕГИЯТА ЗА ВОДЕНО ОТ ОБЩНОСТИТЕ МЕСТНО РАЗВИТИЕ НА МИГ </a:t>
            </a:r>
            <a:r>
              <a:rPr lang="bg-BG" sz="3200" b="1" dirty="0" smtClean="0">
                <a:solidFill>
                  <a:schemeClr val="accent1"/>
                </a:solidFill>
              </a:rPr>
              <a:t>ДУЛОВО 2024</a:t>
            </a:r>
            <a:r>
              <a:rPr lang="en-US" sz="3200" b="1" dirty="0" smtClean="0">
                <a:solidFill>
                  <a:schemeClr val="accent1"/>
                </a:solidFill>
              </a:rPr>
              <a:t/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bg-BG" sz="2700" b="1" dirty="0"/>
              <a:t/>
            </a:r>
            <a:br>
              <a:rPr lang="bg-BG" sz="2700" b="1" dirty="0"/>
            </a:br>
            <a:r>
              <a:rPr lang="bg-BG" sz="2700" b="1" dirty="0" smtClean="0"/>
              <a:t>град </a:t>
            </a:r>
            <a:r>
              <a:rPr lang="bg-BG" sz="2700" b="1" dirty="0" smtClean="0"/>
              <a:t>Дулово 10.05.2025г</a:t>
            </a:r>
            <a:endParaRPr 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225471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94509" y="287382"/>
            <a:ext cx="11271068" cy="1254036"/>
          </a:xfrm>
        </p:spPr>
        <p:txBody>
          <a:bodyPr>
            <a:normAutofit fontScale="90000"/>
          </a:bodyPr>
          <a:lstStyle/>
          <a:p>
            <a:r>
              <a:rPr lang="bg-BG" sz="2800" b="1" dirty="0" smtClean="0"/>
              <a:t>ТЕРИТОРИЯТА НА МИГ ДУЛОВО 2024 – </a:t>
            </a:r>
            <a:br>
              <a:rPr lang="bg-BG" sz="2800" b="1" dirty="0" smtClean="0"/>
            </a:br>
            <a:r>
              <a:rPr lang="bg-BG" sz="2800" b="1" dirty="0"/>
              <a:t> </a:t>
            </a:r>
            <a:r>
              <a:rPr lang="bg-BG" sz="2800" b="1" dirty="0" smtClean="0"/>
              <a:t>                                                            територията на община </a:t>
            </a:r>
            <a:r>
              <a:rPr lang="bg-BG" sz="2800" b="1" dirty="0" smtClean="0"/>
              <a:t>Дулово</a:t>
            </a:r>
            <a:endParaRPr lang="en-US" sz="28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384" y="1488279"/>
            <a:ext cx="5730240" cy="488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5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959" y="258350"/>
            <a:ext cx="8911687" cy="891181"/>
          </a:xfrm>
        </p:spPr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СТРАТЕГИЧЕСКА РАМКА НА СВОМР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8537" y="1384663"/>
            <a:ext cx="10755086" cy="5155474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err="1">
                <a:solidFill>
                  <a:schemeClr val="accent1"/>
                </a:solidFill>
              </a:rPr>
              <a:t>Основна</a:t>
            </a:r>
            <a:r>
              <a:rPr lang="ru-RU" sz="2800" b="1" dirty="0">
                <a:solidFill>
                  <a:schemeClr val="accent1"/>
                </a:solidFill>
              </a:rPr>
              <a:t> цел: ТЕРИТОРИЯТА НА МИГ ДУЛОВО 2024 – ДИНАМИЧНА, ЖИЗНЕНА И УСТОЙЧИВА СРЕДА, С ИНОВАТИВНО ЗЕМЕДЕЛИЕ, РАЗНООБРАЗЕНА СЕЛСКА ИКОНОМИКА И ПОДОБРЕНО КАЧЕСТВО НА ЖИВОТ</a:t>
            </a:r>
          </a:p>
          <a:p>
            <a:pPr algn="just"/>
            <a:r>
              <a:rPr lang="ru-RU" sz="2000" b="1" dirty="0" err="1"/>
              <a:t>Обосновка</a:t>
            </a:r>
            <a:r>
              <a:rPr lang="ru-RU" sz="2000" b="1" dirty="0"/>
              <a:t> на </a:t>
            </a:r>
            <a:r>
              <a:rPr lang="ru-RU" sz="2000" b="1" dirty="0" err="1"/>
              <a:t>основната</a:t>
            </a:r>
            <a:r>
              <a:rPr lang="ru-RU" sz="2000" b="1" dirty="0"/>
              <a:t> цел</a:t>
            </a:r>
            <a:r>
              <a:rPr lang="ru-RU" sz="2000" dirty="0"/>
              <a:t>: </a:t>
            </a:r>
            <a:r>
              <a:rPr lang="ru-RU" sz="2000" dirty="0" err="1"/>
              <a:t>Основната</a:t>
            </a:r>
            <a:r>
              <a:rPr lang="ru-RU" sz="2000" dirty="0"/>
              <a:t> цел </a:t>
            </a:r>
            <a:r>
              <a:rPr lang="ru-RU" sz="2000" dirty="0" err="1"/>
              <a:t>съдържа</a:t>
            </a:r>
            <a:r>
              <a:rPr lang="ru-RU" sz="2000" dirty="0"/>
              <a:t> </a:t>
            </a:r>
            <a:r>
              <a:rPr lang="ru-RU" sz="2000" dirty="0" err="1"/>
              <a:t>ангажимент</a:t>
            </a:r>
            <a:r>
              <a:rPr lang="ru-RU" sz="2000" dirty="0"/>
              <a:t> на </a:t>
            </a:r>
            <a:r>
              <a:rPr lang="ru-RU" sz="2000" dirty="0" err="1"/>
              <a:t>местната</a:t>
            </a:r>
            <a:r>
              <a:rPr lang="ru-RU" sz="2000" dirty="0"/>
              <a:t> </a:t>
            </a:r>
            <a:r>
              <a:rPr lang="ru-RU" sz="2000" dirty="0" err="1"/>
              <a:t>общност</a:t>
            </a:r>
            <a:r>
              <a:rPr lang="ru-RU" sz="2000" dirty="0"/>
              <a:t> да </a:t>
            </a:r>
            <a:r>
              <a:rPr lang="ru-RU" sz="2000" dirty="0" err="1"/>
              <a:t>работи</a:t>
            </a:r>
            <a:r>
              <a:rPr lang="ru-RU" sz="2000" dirty="0"/>
              <a:t> за </a:t>
            </a:r>
            <a:r>
              <a:rPr lang="ru-RU" sz="2000" dirty="0" err="1"/>
              <a:t>устойчивото</a:t>
            </a:r>
            <a:r>
              <a:rPr lang="ru-RU" sz="2000" dirty="0"/>
              <a:t> развитие на </a:t>
            </a:r>
            <a:r>
              <a:rPr lang="ru-RU" sz="2000" dirty="0" err="1"/>
              <a:t>територията</a:t>
            </a:r>
            <a:r>
              <a:rPr lang="ru-RU" sz="2000" dirty="0"/>
              <a:t>.  </a:t>
            </a:r>
            <a:r>
              <a:rPr lang="ru-RU" sz="2000" dirty="0" err="1"/>
              <a:t>Основната</a:t>
            </a:r>
            <a:r>
              <a:rPr lang="ru-RU" sz="2000" dirty="0"/>
              <a:t> цел на </a:t>
            </a:r>
            <a:r>
              <a:rPr lang="ru-RU" sz="2000" dirty="0" err="1"/>
              <a:t>Стратегията</a:t>
            </a:r>
            <a:r>
              <a:rPr lang="ru-RU" sz="2000" dirty="0"/>
              <a:t> </a:t>
            </a:r>
            <a:r>
              <a:rPr lang="ru-RU" sz="2000" dirty="0" err="1"/>
              <a:t>съдържа</a:t>
            </a:r>
            <a:r>
              <a:rPr lang="ru-RU" sz="2000" dirty="0"/>
              <a:t> подхода за </a:t>
            </a:r>
            <a:r>
              <a:rPr lang="ru-RU" sz="2000" dirty="0" err="1"/>
              <a:t>водено</a:t>
            </a:r>
            <a:r>
              <a:rPr lang="ru-RU" sz="2000" dirty="0"/>
              <a:t> от </a:t>
            </a:r>
            <a:r>
              <a:rPr lang="ru-RU" sz="2000" dirty="0" err="1"/>
              <a:t>общностите</a:t>
            </a:r>
            <a:r>
              <a:rPr lang="ru-RU" sz="2000" dirty="0"/>
              <a:t> развитие и </a:t>
            </a:r>
            <a:r>
              <a:rPr lang="ru-RU" sz="2000" dirty="0" err="1"/>
              <a:t>мотивира</a:t>
            </a:r>
            <a:r>
              <a:rPr lang="ru-RU" sz="2000" dirty="0"/>
              <a:t> </a:t>
            </a:r>
            <a:r>
              <a:rPr lang="ru-RU" sz="2000" dirty="0" err="1"/>
              <a:t>заинтересованите</a:t>
            </a:r>
            <a:r>
              <a:rPr lang="ru-RU" sz="2000" dirty="0"/>
              <a:t> </a:t>
            </a:r>
            <a:r>
              <a:rPr lang="ru-RU" sz="2000" dirty="0" err="1"/>
              <a:t>страни</a:t>
            </a:r>
            <a:r>
              <a:rPr lang="ru-RU" sz="2000" dirty="0"/>
              <a:t> да </a:t>
            </a:r>
            <a:r>
              <a:rPr lang="ru-RU" sz="2000" dirty="0" err="1"/>
              <a:t>работят</a:t>
            </a:r>
            <a:r>
              <a:rPr lang="ru-RU" sz="2000" dirty="0"/>
              <a:t> за </a:t>
            </a:r>
            <a:r>
              <a:rPr lang="ru-RU" sz="2000" dirty="0" err="1"/>
              <a:t>постигане</a:t>
            </a:r>
            <a:r>
              <a:rPr lang="ru-RU" sz="2000" dirty="0"/>
              <a:t> на </a:t>
            </a:r>
            <a:r>
              <a:rPr lang="ru-RU" sz="2000" dirty="0" err="1"/>
              <a:t>по-добър</a:t>
            </a:r>
            <a:r>
              <a:rPr lang="ru-RU" sz="2000" dirty="0"/>
              <a:t> живот </a:t>
            </a:r>
            <a:r>
              <a:rPr lang="ru-RU" sz="2000" dirty="0" err="1"/>
              <a:t>днес</a:t>
            </a:r>
            <a:r>
              <a:rPr lang="ru-RU" sz="2000" dirty="0"/>
              <a:t>, с </a:t>
            </a:r>
            <a:r>
              <a:rPr lang="ru-RU" sz="2000" dirty="0" err="1"/>
              <a:t>отговорност</a:t>
            </a:r>
            <a:r>
              <a:rPr lang="ru-RU" sz="2000" dirty="0"/>
              <a:t>  за </a:t>
            </a:r>
            <a:r>
              <a:rPr lang="ru-RU" sz="2000" dirty="0" err="1"/>
              <a:t>утрешния</a:t>
            </a:r>
            <a:r>
              <a:rPr lang="ru-RU" sz="2000" dirty="0"/>
              <a:t> </a:t>
            </a:r>
            <a:r>
              <a:rPr lang="ru-RU" sz="2000" dirty="0" err="1"/>
              <a:t>ден</a:t>
            </a:r>
            <a:r>
              <a:rPr lang="ru-RU" sz="2000" dirty="0"/>
              <a:t>. </a:t>
            </a:r>
            <a:r>
              <a:rPr lang="ru-RU" sz="2000" dirty="0" err="1"/>
              <a:t>Основната</a:t>
            </a:r>
            <a:r>
              <a:rPr lang="ru-RU" sz="2000" dirty="0"/>
              <a:t> цел </a:t>
            </a:r>
            <a:r>
              <a:rPr lang="ru-RU" sz="2000" dirty="0" err="1"/>
              <a:t>концентрира</a:t>
            </a:r>
            <a:r>
              <a:rPr lang="ru-RU" sz="2000" dirty="0"/>
              <a:t> </a:t>
            </a:r>
            <a:r>
              <a:rPr lang="ru-RU" sz="2000" dirty="0" err="1"/>
              <a:t>желаната</a:t>
            </a:r>
            <a:r>
              <a:rPr lang="ru-RU" sz="2000" dirty="0"/>
              <a:t> </a:t>
            </a:r>
            <a:r>
              <a:rPr lang="ru-RU" sz="2000" dirty="0" err="1"/>
              <a:t>представа</a:t>
            </a:r>
            <a:r>
              <a:rPr lang="ru-RU" sz="2000" dirty="0"/>
              <a:t> за развитие на </a:t>
            </a:r>
            <a:r>
              <a:rPr lang="ru-RU" sz="2000" dirty="0" err="1"/>
              <a:t>територията</a:t>
            </a:r>
            <a:r>
              <a:rPr lang="ru-RU" sz="2000" dirty="0"/>
              <a:t> и </a:t>
            </a:r>
            <a:r>
              <a:rPr lang="ru-RU" sz="2000" dirty="0" err="1"/>
              <a:t>съдържа</a:t>
            </a:r>
            <a:r>
              <a:rPr lang="ru-RU" sz="2000" dirty="0"/>
              <a:t> трите компонента на </a:t>
            </a:r>
            <a:r>
              <a:rPr lang="ru-RU" sz="2000" dirty="0" err="1"/>
              <a:t>националната</a:t>
            </a:r>
            <a:r>
              <a:rPr lang="ru-RU" sz="2000" dirty="0"/>
              <a:t> политика, </a:t>
            </a:r>
            <a:r>
              <a:rPr lang="ru-RU" sz="2000" dirty="0" err="1"/>
              <a:t>реализирана</a:t>
            </a:r>
            <a:r>
              <a:rPr lang="ru-RU" sz="2000" dirty="0"/>
              <a:t> чрез СПРЗСР -  </a:t>
            </a:r>
            <a:r>
              <a:rPr lang="ru-RU" sz="2000" dirty="0" err="1"/>
              <a:t>по-справедлива</a:t>
            </a:r>
            <a:r>
              <a:rPr lang="ru-RU" sz="2000" dirty="0"/>
              <a:t> (динамична и </a:t>
            </a:r>
            <a:r>
              <a:rPr lang="ru-RU" sz="2000" dirty="0" err="1"/>
              <a:t>жизнена</a:t>
            </a:r>
            <a:r>
              <a:rPr lang="ru-RU" sz="2000" dirty="0"/>
              <a:t>), </a:t>
            </a:r>
            <a:r>
              <a:rPr lang="ru-RU" sz="2000" dirty="0" err="1"/>
              <a:t>по-зелена</a:t>
            </a:r>
            <a:r>
              <a:rPr lang="ru-RU" sz="2000" dirty="0"/>
              <a:t> (устойчива среда),  </a:t>
            </a:r>
            <a:r>
              <a:rPr lang="ru-RU" sz="2000" dirty="0" err="1"/>
              <a:t>по-ефективна</a:t>
            </a:r>
            <a:r>
              <a:rPr lang="ru-RU" sz="2000" dirty="0"/>
              <a:t> (</a:t>
            </a:r>
            <a:r>
              <a:rPr lang="ru-RU" sz="2000" dirty="0" err="1"/>
              <a:t>иновативно</a:t>
            </a:r>
            <a:r>
              <a:rPr lang="ru-RU" sz="2000" dirty="0"/>
              <a:t> </a:t>
            </a:r>
            <a:r>
              <a:rPr lang="ru-RU" sz="2000" dirty="0" err="1"/>
              <a:t>земеделие</a:t>
            </a:r>
            <a:r>
              <a:rPr lang="ru-RU" sz="2000" dirty="0"/>
              <a:t> и </a:t>
            </a:r>
            <a:r>
              <a:rPr lang="ru-RU" sz="2000" dirty="0" err="1"/>
              <a:t>разнообразена</a:t>
            </a:r>
            <a:r>
              <a:rPr lang="ru-RU" sz="2000" dirty="0"/>
              <a:t> </a:t>
            </a:r>
            <a:r>
              <a:rPr lang="ru-RU" sz="2000" dirty="0" err="1"/>
              <a:t>икономика</a:t>
            </a:r>
            <a:r>
              <a:rPr lang="ru-RU" sz="2000" dirty="0"/>
              <a:t>).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07280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5839" y="209005"/>
            <a:ext cx="10795864" cy="6409509"/>
          </a:xfrm>
        </p:spPr>
        <p:txBody>
          <a:bodyPr>
            <a:normAutofit/>
          </a:bodyPr>
          <a:lstStyle/>
          <a:p>
            <a:pPr algn="just"/>
            <a:r>
              <a:rPr lang="ru-RU" sz="2200" b="1" dirty="0">
                <a:solidFill>
                  <a:schemeClr val="accent1"/>
                </a:solidFill>
              </a:rPr>
              <a:t>Приоритет 1: УСТОЙЧИВ И ПРИОБЩАВАЩ ИКОНОМИЧЕСКИ РАСТЕЖ С АКЦЕНТ ВЪРХУ ОПАЗВАНЕ НА КОМПОНЕНТИТЕ НА ОКОЛНАТА СРЕДА</a:t>
            </a:r>
          </a:p>
          <a:p>
            <a:pPr algn="just"/>
            <a:r>
              <a:rPr lang="ru-RU" sz="2200" b="1" dirty="0">
                <a:solidFill>
                  <a:schemeClr val="accent1"/>
                </a:solidFill>
              </a:rPr>
              <a:t>Приоритет 2: ПОДОБРЕНИ УСЛОВИЯ НА ЖИВОТ И БЛАГОСЪСТОЯНИЕ</a:t>
            </a:r>
          </a:p>
          <a:p>
            <a:pPr algn="just"/>
            <a:r>
              <a:rPr lang="ru-RU" sz="2200" b="1" dirty="0">
                <a:solidFill>
                  <a:schemeClr val="accent1"/>
                </a:solidFill>
              </a:rPr>
              <a:t>Приоритет 3: ОПАЗВАНЕ НА ИДЕНТИЧНОСТТА НА ПРИРОДНОТО И КУЛТУРНО НАСЛЕДСТВО ЧРЕЗ ИНТЕЛИГЕНТНО ИЗПОЛЗВАНЕ НА ИКОНОМИЧЕСКИЯ МУ ПОТЕНЦИАЛ </a:t>
            </a:r>
          </a:p>
          <a:p>
            <a:pPr algn="just"/>
            <a:r>
              <a:rPr lang="ru-RU" dirty="0" err="1"/>
              <a:t>Обосновка</a:t>
            </a:r>
            <a:r>
              <a:rPr lang="ru-RU" dirty="0"/>
              <a:t>: </a:t>
            </a:r>
            <a:r>
              <a:rPr lang="ru-RU" dirty="0" err="1"/>
              <a:t>Във</a:t>
            </a:r>
            <a:r>
              <a:rPr lang="ru-RU" dirty="0"/>
              <a:t> фокуса на </a:t>
            </a:r>
            <a:r>
              <a:rPr lang="ru-RU" dirty="0" err="1"/>
              <a:t>вниманието</a:t>
            </a:r>
            <a:r>
              <a:rPr lang="ru-RU" dirty="0"/>
              <a:t> е </a:t>
            </a:r>
            <a:r>
              <a:rPr lang="ru-RU" dirty="0" err="1"/>
              <a:t>благосъстоянието</a:t>
            </a:r>
            <a:r>
              <a:rPr lang="ru-RU" dirty="0"/>
              <a:t> на </a:t>
            </a:r>
            <a:r>
              <a:rPr lang="ru-RU" dirty="0" err="1"/>
              <a:t>хората</a:t>
            </a:r>
            <a:r>
              <a:rPr lang="ru-RU" dirty="0"/>
              <a:t> от </a:t>
            </a:r>
            <a:r>
              <a:rPr lang="ru-RU" dirty="0" err="1"/>
              <a:t>територията</a:t>
            </a:r>
            <a:r>
              <a:rPr lang="ru-RU" dirty="0"/>
              <a:t>,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изконно</a:t>
            </a:r>
            <a:r>
              <a:rPr lang="ru-RU" dirty="0"/>
              <a:t> право на труд за </a:t>
            </a:r>
            <a:r>
              <a:rPr lang="ru-RU" dirty="0" err="1"/>
              <a:t>растеж</a:t>
            </a:r>
            <a:r>
              <a:rPr lang="ru-RU" dirty="0"/>
              <a:t> по устойчив начин с </a:t>
            </a:r>
            <a:r>
              <a:rPr lang="ru-RU" dirty="0" err="1"/>
              <a:t>грижа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ресурсите</a:t>
            </a:r>
            <a:r>
              <a:rPr lang="ru-RU" dirty="0"/>
              <a:t> и </a:t>
            </a:r>
            <a:r>
              <a:rPr lang="ru-RU" dirty="0" err="1"/>
              <a:t>опазване</a:t>
            </a:r>
            <a:r>
              <a:rPr lang="ru-RU" dirty="0"/>
              <a:t> на </a:t>
            </a:r>
            <a:r>
              <a:rPr lang="ru-RU" dirty="0" err="1"/>
              <a:t>околната</a:t>
            </a:r>
            <a:r>
              <a:rPr lang="ru-RU" dirty="0"/>
              <a:t> среда. </a:t>
            </a:r>
            <a:r>
              <a:rPr lang="ru-RU" dirty="0" err="1"/>
              <a:t>Стремежът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висок </a:t>
            </a:r>
            <a:r>
              <a:rPr lang="ru-RU" dirty="0" err="1"/>
              <a:t>икономически</a:t>
            </a:r>
            <a:r>
              <a:rPr lang="ru-RU" dirty="0"/>
              <a:t> </a:t>
            </a:r>
            <a:r>
              <a:rPr lang="ru-RU" dirty="0" err="1"/>
              <a:t>растеж</a:t>
            </a:r>
            <a:r>
              <a:rPr lang="ru-RU" dirty="0"/>
              <a:t> е необходим за да се </a:t>
            </a:r>
            <a:r>
              <a:rPr lang="ru-RU" dirty="0" err="1"/>
              <a:t>достигне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развитие,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осигури</a:t>
            </a:r>
            <a:r>
              <a:rPr lang="ru-RU" dirty="0"/>
              <a:t> </a:t>
            </a:r>
            <a:r>
              <a:rPr lang="ru-RU" dirty="0" err="1"/>
              <a:t>стабилни</a:t>
            </a:r>
            <a:r>
              <a:rPr lang="ru-RU" dirty="0"/>
              <a:t> доходи на </a:t>
            </a:r>
            <a:r>
              <a:rPr lang="ru-RU" dirty="0" err="1"/>
              <a:t>местното</a:t>
            </a:r>
            <a:r>
              <a:rPr lang="ru-RU" dirty="0"/>
              <a:t> население и </a:t>
            </a:r>
            <a:r>
              <a:rPr lang="ru-RU" dirty="0" err="1"/>
              <a:t>по-висок</a:t>
            </a:r>
            <a:r>
              <a:rPr lang="ru-RU" dirty="0"/>
              <a:t> стандарт на живот, </a:t>
            </a:r>
            <a:r>
              <a:rPr lang="ru-RU" dirty="0" err="1"/>
              <a:t>като</a:t>
            </a:r>
            <a:r>
              <a:rPr lang="ru-RU" dirty="0"/>
              <a:t> по </a:t>
            </a:r>
            <a:r>
              <a:rPr lang="ru-RU" dirty="0" err="1"/>
              <a:t>този</a:t>
            </a:r>
            <a:r>
              <a:rPr lang="ru-RU" dirty="0"/>
              <a:t> начин </a:t>
            </a:r>
            <a:r>
              <a:rPr lang="ru-RU" dirty="0" err="1"/>
              <a:t>ще</a:t>
            </a:r>
            <a:r>
              <a:rPr lang="ru-RU" dirty="0"/>
              <a:t> се </a:t>
            </a:r>
            <a:r>
              <a:rPr lang="ru-RU" dirty="0" err="1"/>
              <a:t>противодейства</a:t>
            </a:r>
            <a:r>
              <a:rPr lang="ru-RU" dirty="0"/>
              <a:t> на </a:t>
            </a:r>
            <a:r>
              <a:rPr lang="ru-RU" dirty="0" err="1"/>
              <a:t>миграцията</a:t>
            </a:r>
            <a:r>
              <a:rPr lang="ru-RU" dirty="0"/>
              <a:t>. </a:t>
            </a:r>
            <a:r>
              <a:rPr lang="ru-RU" dirty="0" err="1"/>
              <a:t>Растежът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е „</a:t>
            </a:r>
            <a:r>
              <a:rPr lang="ru-RU" dirty="0" err="1"/>
              <a:t>приобщаващ</a:t>
            </a:r>
            <a:r>
              <a:rPr lang="ru-RU" dirty="0"/>
              <a:t>“ - </a:t>
            </a:r>
            <a:r>
              <a:rPr lang="ru-RU" dirty="0" err="1"/>
              <a:t>със</a:t>
            </a:r>
            <a:r>
              <a:rPr lang="ru-RU" dirty="0"/>
              <a:t> силен акцент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създаването</a:t>
            </a:r>
            <a:r>
              <a:rPr lang="ru-RU" dirty="0"/>
              <a:t> на работни места и </a:t>
            </a:r>
            <a:r>
              <a:rPr lang="ru-RU" dirty="0" err="1"/>
              <a:t>намаляването</a:t>
            </a:r>
            <a:r>
              <a:rPr lang="ru-RU" dirty="0"/>
              <a:t> на </a:t>
            </a:r>
            <a:r>
              <a:rPr lang="ru-RU" dirty="0" err="1"/>
              <a:t>бедността</a:t>
            </a:r>
            <a:r>
              <a:rPr lang="ru-RU" dirty="0"/>
              <a:t>. Като </a:t>
            </a:r>
            <a:r>
              <a:rPr lang="ru-RU" dirty="0" err="1"/>
              <a:t>дейности</a:t>
            </a:r>
            <a:r>
              <a:rPr lang="ru-RU" dirty="0"/>
              <a:t> от </a:t>
            </a:r>
            <a:r>
              <a:rPr lang="ru-RU" dirty="0" err="1"/>
              <a:t>особена</a:t>
            </a:r>
            <a:r>
              <a:rPr lang="ru-RU" dirty="0"/>
              <a:t> </a:t>
            </a:r>
            <a:r>
              <a:rPr lang="ru-RU" dirty="0" err="1"/>
              <a:t>важност</a:t>
            </a:r>
            <a:r>
              <a:rPr lang="ru-RU" dirty="0"/>
              <a:t> за </a:t>
            </a:r>
            <a:r>
              <a:rPr lang="ru-RU" dirty="0" err="1"/>
              <a:t>подобряване</a:t>
            </a:r>
            <a:r>
              <a:rPr lang="ru-RU" dirty="0"/>
              <a:t> на </a:t>
            </a:r>
            <a:r>
              <a:rPr lang="ru-RU" dirty="0" err="1"/>
              <a:t>благосъстоянието</a:t>
            </a:r>
            <a:r>
              <a:rPr lang="ru-RU" dirty="0"/>
              <a:t> се </a:t>
            </a:r>
            <a:r>
              <a:rPr lang="ru-RU" dirty="0" err="1"/>
              <a:t>разглеждат</a:t>
            </a:r>
            <a:r>
              <a:rPr lang="ru-RU" dirty="0"/>
              <a:t> </a:t>
            </a:r>
            <a:r>
              <a:rPr lang="ru-RU" dirty="0" err="1"/>
              <a:t>инвестициите</a:t>
            </a:r>
            <a:r>
              <a:rPr lang="ru-RU" dirty="0"/>
              <a:t> в </a:t>
            </a:r>
            <a:r>
              <a:rPr lang="ru-RU" dirty="0" err="1"/>
              <a:t>качествено</a:t>
            </a:r>
            <a:r>
              <a:rPr lang="ru-RU" dirty="0"/>
              <a:t> </a:t>
            </a:r>
            <a:r>
              <a:rPr lang="ru-RU" dirty="0" err="1"/>
              <a:t>здравеопазване</a:t>
            </a:r>
            <a:r>
              <a:rPr lang="ru-RU" dirty="0"/>
              <a:t>, </a:t>
            </a:r>
            <a:r>
              <a:rPr lang="ru-RU" dirty="0" err="1"/>
              <a:t>изкуство</a:t>
            </a:r>
            <a:r>
              <a:rPr lang="ru-RU" dirty="0"/>
              <a:t> и </a:t>
            </a:r>
            <a:r>
              <a:rPr lang="ru-RU" dirty="0" err="1"/>
              <a:t>култура</a:t>
            </a:r>
            <a:r>
              <a:rPr lang="ru-RU" dirty="0"/>
              <a:t>, </a:t>
            </a:r>
            <a:r>
              <a:rPr lang="ru-RU" dirty="0" err="1"/>
              <a:t>физическо</a:t>
            </a:r>
            <a:r>
              <a:rPr lang="ru-RU" dirty="0"/>
              <a:t> </a:t>
            </a:r>
            <a:r>
              <a:rPr lang="ru-RU" dirty="0" err="1"/>
              <a:t>възпитание</a:t>
            </a:r>
            <a:r>
              <a:rPr lang="ru-RU" dirty="0"/>
              <a:t> и спорт. В </a:t>
            </a:r>
            <a:r>
              <a:rPr lang="ru-RU" dirty="0" err="1"/>
              <a:t>допълнение</a:t>
            </a:r>
            <a:r>
              <a:rPr lang="ru-RU" dirty="0"/>
              <a:t> </a:t>
            </a:r>
            <a:r>
              <a:rPr lang="ru-RU" dirty="0" err="1"/>
              <a:t>местното</a:t>
            </a:r>
            <a:r>
              <a:rPr lang="ru-RU" dirty="0"/>
              <a:t> население иска да се </a:t>
            </a:r>
            <a:r>
              <a:rPr lang="ru-RU" dirty="0" err="1"/>
              <a:t>подобряват</a:t>
            </a:r>
            <a:r>
              <a:rPr lang="ru-RU" dirty="0"/>
              <a:t> </a:t>
            </a:r>
            <a:r>
              <a:rPr lang="ru-RU" dirty="0" err="1"/>
              <a:t>условията</a:t>
            </a:r>
            <a:r>
              <a:rPr lang="ru-RU" dirty="0"/>
              <a:t> на живот, да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достъп</a:t>
            </a:r>
            <a:r>
              <a:rPr lang="ru-RU" dirty="0"/>
              <a:t> до </a:t>
            </a:r>
            <a:r>
              <a:rPr lang="ru-RU" dirty="0" err="1"/>
              <a:t>качествени</a:t>
            </a:r>
            <a:r>
              <a:rPr lang="ru-RU" dirty="0"/>
              <a:t> услуги, да </a:t>
            </a:r>
            <a:r>
              <a:rPr lang="ru-RU" dirty="0" err="1"/>
              <a:t>общува</a:t>
            </a:r>
            <a:r>
              <a:rPr lang="ru-RU" dirty="0"/>
              <a:t> </a:t>
            </a:r>
            <a:r>
              <a:rPr lang="ru-RU" dirty="0" err="1"/>
              <a:t>пълноценно</a:t>
            </a:r>
            <a:r>
              <a:rPr lang="ru-RU" dirty="0"/>
              <a:t> и да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споделя</a:t>
            </a:r>
            <a:r>
              <a:rPr lang="ru-RU" dirty="0"/>
              <a:t> традиции, </a:t>
            </a:r>
            <a:r>
              <a:rPr lang="ru-RU" dirty="0" err="1"/>
              <a:t>култура</a:t>
            </a:r>
            <a:r>
              <a:rPr lang="ru-RU" dirty="0"/>
              <a:t>, история, бит и с </a:t>
            </a:r>
            <a:r>
              <a:rPr lang="ru-RU" dirty="0" err="1"/>
              <a:t>външни</a:t>
            </a:r>
            <a:r>
              <a:rPr lang="ru-RU" dirty="0"/>
              <a:t> хора (</a:t>
            </a:r>
            <a:r>
              <a:rPr lang="ru-RU" dirty="0" err="1"/>
              <a:t>туристи</a:t>
            </a:r>
            <a:r>
              <a:rPr lang="ru-RU" dirty="0"/>
              <a:t> и посетители).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441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378" y="330925"/>
            <a:ext cx="11004868" cy="6305005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i="1" dirty="0">
                <a:solidFill>
                  <a:schemeClr val="accent1"/>
                </a:solidFill>
              </a:rPr>
              <a:t>СПЕЦИФИЧНИ ЦЕЛИ:</a:t>
            </a:r>
          </a:p>
          <a:p>
            <a:pPr marL="0" indent="0" algn="ctr">
              <a:buNone/>
            </a:pPr>
            <a:r>
              <a:rPr lang="ru-RU" sz="2000" b="1" i="1" dirty="0">
                <a:solidFill>
                  <a:schemeClr val="tx1"/>
                </a:solidFill>
              </a:rPr>
              <a:t>КЪМ ПРИОРИТЕТ 1:</a:t>
            </a:r>
          </a:p>
          <a:p>
            <a:pPr algn="ctr"/>
            <a:r>
              <a:rPr lang="ru-RU" sz="2000" b="1" i="1" dirty="0"/>
              <a:t>СЦ1: </a:t>
            </a:r>
            <a:r>
              <a:rPr lang="ru-RU" sz="2000" b="1" i="1" dirty="0" err="1"/>
              <a:t>Иновации</a:t>
            </a:r>
            <a:r>
              <a:rPr lang="ru-RU" sz="2000" b="1" i="1" dirty="0"/>
              <a:t> за устойчиво и конкурентоспособно </a:t>
            </a:r>
            <a:r>
              <a:rPr lang="ru-RU" sz="2000" b="1" i="1" dirty="0" err="1"/>
              <a:t>селско</a:t>
            </a:r>
            <a:r>
              <a:rPr lang="ru-RU" sz="2000" b="1" i="1" dirty="0"/>
              <a:t> </a:t>
            </a:r>
            <a:r>
              <a:rPr lang="ru-RU" sz="2000" b="1" i="1" dirty="0" err="1"/>
              <a:t>стопанство</a:t>
            </a:r>
            <a:r>
              <a:rPr lang="ru-RU" sz="2000" b="1" i="1" dirty="0"/>
              <a:t> </a:t>
            </a:r>
          </a:p>
          <a:p>
            <a:pPr algn="ctr"/>
            <a:r>
              <a:rPr lang="ru-RU" sz="2000" b="1" i="1" dirty="0"/>
              <a:t>СЦ2: </a:t>
            </a:r>
            <a:r>
              <a:rPr lang="ru-RU" sz="2000" b="1" i="1" dirty="0" err="1"/>
              <a:t>Насърчаване</a:t>
            </a:r>
            <a:r>
              <a:rPr lang="ru-RU" sz="2000" b="1" i="1" dirty="0"/>
              <a:t> на </a:t>
            </a:r>
            <a:r>
              <a:rPr lang="ru-RU" sz="2000" b="1" i="1" dirty="0" err="1"/>
              <a:t>инвестиционната</a:t>
            </a:r>
            <a:r>
              <a:rPr lang="ru-RU" sz="2000" b="1" i="1" dirty="0"/>
              <a:t> </a:t>
            </a:r>
            <a:r>
              <a:rPr lang="ru-RU" sz="2000" b="1" i="1" dirty="0" err="1"/>
              <a:t>активност</a:t>
            </a:r>
            <a:r>
              <a:rPr lang="ru-RU" sz="2000" b="1" i="1" dirty="0"/>
              <a:t> и диверсификация на </a:t>
            </a:r>
            <a:r>
              <a:rPr lang="ru-RU" sz="2000" b="1" i="1" dirty="0" err="1"/>
              <a:t>икономиката</a:t>
            </a:r>
            <a:endParaRPr lang="ru-RU" sz="2000" b="1" i="1" dirty="0"/>
          </a:p>
          <a:p>
            <a:pPr marL="0" indent="0" algn="ctr">
              <a:buNone/>
            </a:pPr>
            <a:endParaRPr lang="ru-RU" sz="2000" b="1" i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000" b="1" i="1" dirty="0" smtClean="0">
                <a:solidFill>
                  <a:schemeClr val="tx1"/>
                </a:solidFill>
              </a:rPr>
              <a:t>КЪМ </a:t>
            </a:r>
            <a:r>
              <a:rPr lang="ru-RU" sz="2000" b="1" i="1" dirty="0">
                <a:solidFill>
                  <a:schemeClr val="tx1"/>
                </a:solidFill>
              </a:rPr>
              <a:t>ПРИОРИТЕТ 2:</a:t>
            </a:r>
          </a:p>
          <a:p>
            <a:pPr algn="ctr"/>
            <a:r>
              <a:rPr lang="ru-RU" sz="2000" b="1" i="1" dirty="0"/>
              <a:t>СЦ1: </a:t>
            </a:r>
            <a:r>
              <a:rPr lang="ru-RU" sz="2000" b="1" i="1" dirty="0" err="1"/>
              <a:t>Обновяване</a:t>
            </a:r>
            <a:r>
              <a:rPr lang="ru-RU" sz="2000" b="1" i="1" dirty="0"/>
              <a:t> на </a:t>
            </a:r>
            <a:r>
              <a:rPr lang="ru-RU" sz="2000" b="1" i="1" dirty="0" err="1"/>
              <a:t>физическата</a:t>
            </a:r>
            <a:r>
              <a:rPr lang="ru-RU" sz="2000" b="1" i="1" dirty="0"/>
              <a:t> среда на </a:t>
            </a:r>
            <a:r>
              <a:rPr lang="ru-RU" sz="2000" b="1" i="1" dirty="0" err="1"/>
              <a:t>населените</a:t>
            </a:r>
            <a:r>
              <a:rPr lang="ru-RU" sz="2000" b="1" i="1" dirty="0"/>
              <a:t> места;</a:t>
            </a:r>
          </a:p>
          <a:p>
            <a:pPr algn="ctr"/>
            <a:r>
              <a:rPr lang="ru-RU" sz="2000" b="1" i="1" dirty="0"/>
              <a:t>СЦ2: </a:t>
            </a:r>
            <a:r>
              <a:rPr lang="ru-RU" sz="2000" b="1" i="1" dirty="0" err="1"/>
              <a:t>Повишаване</a:t>
            </a:r>
            <a:r>
              <a:rPr lang="ru-RU" sz="2000" b="1" i="1" dirty="0"/>
              <a:t> на </a:t>
            </a:r>
            <a:r>
              <a:rPr lang="ru-RU" sz="2000" b="1" i="1" dirty="0" err="1"/>
              <a:t>достъпа</a:t>
            </a:r>
            <a:r>
              <a:rPr lang="ru-RU" sz="2000" b="1" i="1" dirty="0"/>
              <a:t> до </a:t>
            </a:r>
            <a:r>
              <a:rPr lang="ru-RU" sz="2000" b="1" i="1" dirty="0" err="1"/>
              <a:t>устойчиви</a:t>
            </a:r>
            <a:r>
              <a:rPr lang="ru-RU" sz="2000" b="1" i="1" dirty="0"/>
              <a:t> и </a:t>
            </a:r>
            <a:r>
              <a:rPr lang="ru-RU" sz="2000" b="1" i="1" dirty="0" err="1"/>
              <a:t>висококачествени</a:t>
            </a:r>
            <a:r>
              <a:rPr lang="ru-RU" sz="2000" b="1" i="1" dirty="0"/>
              <a:t> услуги, </a:t>
            </a:r>
            <a:r>
              <a:rPr lang="ru-RU" sz="2000" b="1" i="1" dirty="0" err="1"/>
              <a:t>включително</a:t>
            </a:r>
            <a:r>
              <a:rPr lang="ru-RU" sz="2000" b="1" i="1" dirty="0"/>
              <a:t> </a:t>
            </a:r>
            <a:r>
              <a:rPr lang="ru-RU" sz="2000" b="1" i="1" dirty="0" err="1"/>
              <a:t>здравни</a:t>
            </a:r>
            <a:r>
              <a:rPr lang="ru-RU" sz="2000" b="1" i="1" dirty="0"/>
              <a:t>, </a:t>
            </a:r>
            <a:r>
              <a:rPr lang="ru-RU" sz="2000" b="1" i="1" dirty="0" err="1"/>
              <a:t>социални</a:t>
            </a:r>
            <a:r>
              <a:rPr lang="ru-RU" sz="2000" b="1" i="1" dirty="0"/>
              <a:t> и </a:t>
            </a:r>
            <a:r>
              <a:rPr lang="ru-RU" sz="2000" b="1" i="1" dirty="0" err="1"/>
              <a:t>образователни</a:t>
            </a:r>
            <a:r>
              <a:rPr lang="ru-RU" sz="2000" b="1" i="1" dirty="0"/>
              <a:t>, услуги от общ интерес</a:t>
            </a:r>
          </a:p>
          <a:p>
            <a:pPr marL="0" indent="0" algn="ctr">
              <a:buNone/>
            </a:pPr>
            <a:endParaRPr lang="ru-RU" sz="2000" b="1" i="1" dirty="0" smtClean="0"/>
          </a:p>
          <a:p>
            <a:pPr marL="0" indent="0" algn="ctr">
              <a:buNone/>
            </a:pPr>
            <a:r>
              <a:rPr lang="ru-RU" sz="2000" b="1" i="1" dirty="0" smtClean="0"/>
              <a:t>КЪМ </a:t>
            </a:r>
            <a:r>
              <a:rPr lang="ru-RU" sz="2000" b="1" i="1" dirty="0"/>
              <a:t>ПРИОРИТЕТ 3:</a:t>
            </a:r>
          </a:p>
          <a:p>
            <a:pPr algn="ctr"/>
            <a:r>
              <a:rPr lang="ru-RU" sz="2000" b="1" i="1" dirty="0"/>
              <a:t>СЦ1: </a:t>
            </a:r>
            <a:r>
              <a:rPr lang="ru-RU" sz="2000" b="1" i="1" dirty="0" err="1"/>
              <a:t>Запазване</a:t>
            </a:r>
            <a:r>
              <a:rPr lang="ru-RU" sz="2000" b="1" i="1" dirty="0"/>
              <a:t> на </a:t>
            </a:r>
            <a:r>
              <a:rPr lang="ru-RU" sz="2000" b="1" i="1" dirty="0" err="1"/>
              <a:t>природния</a:t>
            </a:r>
            <a:r>
              <a:rPr lang="ru-RU" sz="2000" b="1" i="1" dirty="0"/>
              <a:t> ресурс и </a:t>
            </a:r>
            <a:r>
              <a:rPr lang="ru-RU" sz="2000" b="1" i="1" dirty="0" err="1"/>
              <a:t>селското</a:t>
            </a:r>
            <a:r>
              <a:rPr lang="ru-RU" sz="2000" b="1" i="1" dirty="0"/>
              <a:t> наследство и </a:t>
            </a:r>
            <a:r>
              <a:rPr lang="ru-RU" sz="2000" b="1" i="1" dirty="0" err="1"/>
              <a:t>привличане</a:t>
            </a:r>
            <a:r>
              <a:rPr lang="ru-RU" sz="2000" b="1" i="1" dirty="0"/>
              <a:t> на интереса </a:t>
            </a:r>
            <a:r>
              <a:rPr lang="ru-RU" sz="2000" b="1" i="1" dirty="0" err="1"/>
              <a:t>към</a:t>
            </a:r>
            <a:r>
              <a:rPr lang="ru-RU" sz="2000" b="1" i="1" dirty="0"/>
              <a:t> </a:t>
            </a:r>
            <a:r>
              <a:rPr lang="ru-RU" sz="2000" b="1" i="1" dirty="0" err="1"/>
              <a:t>тях</a:t>
            </a:r>
            <a:endParaRPr lang="ru-RU" sz="2000" b="1" i="1" dirty="0"/>
          </a:p>
          <a:p>
            <a:pPr algn="ctr"/>
            <a:r>
              <a:rPr lang="ru-RU" sz="2000" b="1" i="1" dirty="0"/>
              <a:t>СЦ2: Нови </a:t>
            </a:r>
            <a:r>
              <a:rPr lang="ru-RU" sz="2000" b="1" i="1" dirty="0" err="1"/>
              <a:t>възможности</a:t>
            </a:r>
            <a:r>
              <a:rPr lang="ru-RU" sz="2000" b="1" i="1" dirty="0"/>
              <a:t> за </a:t>
            </a:r>
            <a:r>
              <a:rPr lang="ru-RU" sz="2000" b="1" i="1" dirty="0" err="1"/>
              <a:t>сътрудничество</a:t>
            </a:r>
            <a:r>
              <a:rPr lang="ru-RU" sz="2000" b="1" i="1" dirty="0"/>
              <a:t>, </a:t>
            </a:r>
            <a:r>
              <a:rPr lang="ru-RU" sz="2000" b="1" i="1" dirty="0" err="1"/>
              <a:t>създаване</a:t>
            </a:r>
            <a:r>
              <a:rPr lang="ru-RU" sz="2000" b="1" i="1" dirty="0"/>
              <a:t> на </a:t>
            </a:r>
            <a:r>
              <a:rPr lang="ru-RU" sz="2000" b="1" i="1" dirty="0" err="1"/>
              <a:t>платформи</a:t>
            </a:r>
            <a:r>
              <a:rPr lang="ru-RU" sz="2000" b="1" i="1" dirty="0"/>
              <a:t> и мрежи между </a:t>
            </a:r>
            <a:r>
              <a:rPr lang="ru-RU" sz="2000" b="1" i="1" dirty="0" err="1"/>
              <a:t>селските</a:t>
            </a:r>
            <a:r>
              <a:rPr lang="ru-RU" sz="2000" b="1" i="1" dirty="0"/>
              <a:t> </a:t>
            </a:r>
            <a:r>
              <a:rPr lang="ru-RU" sz="2000" b="1" i="1" dirty="0" err="1"/>
              <a:t>райони</a:t>
            </a:r>
            <a:r>
              <a:rPr lang="ru-RU" sz="2000" b="1" i="1" dirty="0"/>
              <a:t> с цел </a:t>
            </a:r>
            <a:r>
              <a:rPr lang="ru-RU" sz="2000" b="1" i="1" dirty="0" err="1"/>
              <a:t>насърчаване</a:t>
            </a:r>
            <a:r>
              <a:rPr lang="ru-RU" sz="2000" b="1" i="1" dirty="0"/>
              <a:t> на </a:t>
            </a:r>
            <a:r>
              <a:rPr lang="ru-RU" sz="2000" b="1" i="1" dirty="0" err="1"/>
              <a:t>сближаването</a:t>
            </a:r>
            <a:r>
              <a:rPr lang="ru-RU" sz="2000" b="1" i="1" dirty="0"/>
              <a:t>, </a:t>
            </a:r>
            <a:r>
              <a:rPr lang="ru-RU" sz="2000" b="1" i="1" dirty="0" err="1"/>
              <a:t>солидарността</a:t>
            </a:r>
            <a:r>
              <a:rPr lang="ru-RU" sz="2000" b="1" i="1" dirty="0"/>
              <a:t> и обмена</a:t>
            </a:r>
            <a:r>
              <a:rPr lang="ru-RU" b="1" i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160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157" t="19592" r="33430" b="10663"/>
          <a:stretch/>
        </p:blipFill>
        <p:spPr>
          <a:xfrm>
            <a:off x="2778035" y="209005"/>
            <a:ext cx="6043748" cy="657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9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767" t="19822" r="23706" b="7111"/>
          <a:stretch/>
        </p:blipFill>
        <p:spPr>
          <a:xfrm>
            <a:off x="2612572" y="130628"/>
            <a:ext cx="7985759" cy="662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01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ДОПЪЛВАЩО ФИНАНСИРАНЕ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4216" y="1524001"/>
            <a:ext cx="10168845" cy="3777622"/>
          </a:xfrm>
        </p:spPr>
        <p:txBody>
          <a:bodyPr>
            <a:normAutofit lnSpcReduction="10000"/>
          </a:bodyPr>
          <a:lstStyle/>
          <a:p>
            <a:pPr algn="ctr"/>
            <a:r>
              <a:rPr lang="bg-BG" sz="2400" dirty="0" smtClean="0"/>
              <a:t>ПРОГРАМА „РАЗВИТИЕ НА ЧОВЕШКИТЕ РЕСУРСИ: </a:t>
            </a:r>
          </a:p>
          <a:p>
            <a:pPr marL="0" indent="0" algn="ctr">
              <a:buNone/>
            </a:pPr>
            <a:r>
              <a:rPr lang="bg-BG" sz="2400" b="1" dirty="0" smtClean="0"/>
              <a:t>1 036 400,00 лв.;</a:t>
            </a:r>
          </a:p>
          <a:p>
            <a:pPr algn="ctr"/>
            <a:r>
              <a:rPr lang="bg-BG" sz="2400" dirty="0" smtClean="0"/>
              <a:t>ПРОГРАМА „КОНКУРЕНТОСПОСОБНОСТ И ИНОВАЦИИ В ПРЕДПРИЯТИЯТА: </a:t>
            </a:r>
            <a:r>
              <a:rPr lang="bg-BG" sz="2400" b="1" dirty="0" smtClean="0"/>
              <a:t>1 127 555,00 лв.;</a:t>
            </a:r>
          </a:p>
          <a:p>
            <a:pPr algn="ctr"/>
            <a:r>
              <a:rPr lang="bg-BG" sz="2400" dirty="0" smtClean="0"/>
              <a:t>ПРОГРАМА „ОБРАЗОВАНИЕ“: </a:t>
            </a:r>
          </a:p>
          <a:p>
            <a:pPr marL="0" indent="0" algn="ctr">
              <a:buNone/>
            </a:pPr>
            <a:r>
              <a:rPr lang="bg-BG" sz="2400" b="1" dirty="0" smtClean="0"/>
              <a:t>400 000,00 лв.</a:t>
            </a:r>
          </a:p>
          <a:p>
            <a:pPr marL="0" indent="0" algn="ctr">
              <a:buNone/>
            </a:pPr>
            <a:endParaRPr lang="bg-BG" sz="2400" dirty="0" smtClean="0"/>
          </a:p>
          <a:p>
            <a:pPr marL="0" indent="0" algn="ctr">
              <a:buNone/>
            </a:pPr>
            <a:r>
              <a:rPr lang="bg-BG" sz="4400" b="1" dirty="0" smtClean="0">
                <a:solidFill>
                  <a:schemeClr val="accent1"/>
                </a:solidFill>
              </a:rPr>
              <a:t>ОБЩО СВОМР: 8 431 355,00 лв.</a:t>
            </a:r>
            <a:endParaRPr lang="en-US" sz="4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06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2" descr="Анкета за проучване удовлетвореността на гражданите от административното  обслужване в Община Дулово - Кворум Силистр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0932" y="910407"/>
            <a:ext cx="8193593" cy="501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945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8709" y="433251"/>
            <a:ext cx="3875314" cy="1737360"/>
          </a:xfrm>
        </p:spPr>
        <p:txBody>
          <a:bodyPr/>
          <a:lstStyle/>
          <a:p>
            <a:r>
              <a:rPr lang="bg-BG" sz="2800" b="1" i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БЛАГОДАРИМ ВИ ЗА ВНИМАНИЕТО </a:t>
            </a:r>
            <a:r>
              <a:rPr lang="bg-BG" b="1" i="1" spc="-50" dirty="0">
                <a:solidFill>
                  <a:schemeClr val="accent1"/>
                </a:solidFill>
                <a:latin typeface="Candara" panose="020E0502030303020204" pitchFamily="34" charset="0"/>
              </a:rPr>
              <a:t>!</a:t>
            </a:r>
            <a:endParaRPr lang="en-US" b="1" i="1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578E23-ACE5-48D0-8025-8C858AA7C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172" y="2754706"/>
            <a:ext cx="6711696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bg-BG" sz="2800" b="1" i="1" dirty="0">
                <a:solidFill>
                  <a:schemeClr val="accent1"/>
                </a:solidFill>
              </a:rPr>
              <a:t>Експерти:</a:t>
            </a:r>
            <a:endParaRPr lang="bg-BG" sz="2800" b="1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ru-RU" sz="2800" b="1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ru-RU" sz="2800" b="1" i="1" dirty="0">
                <a:solidFill>
                  <a:schemeClr val="accent1"/>
                </a:solidFill>
              </a:rPr>
              <a:t>Надежда </a:t>
            </a:r>
            <a:r>
              <a:rPr lang="ru-RU" sz="2800" b="1" i="1" dirty="0">
                <a:solidFill>
                  <a:schemeClr val="accent1"/>
                </a:solidFill>
              </a:rPr>
              <a:t>Василева </a:t>
            </a:r>
            <a:r>
              <a:rPr lang="ru-RU" sz="2800" b="1" i="1" dirty="0">
                <a:solidFill>
                  <a:schemeClr val="accent1"/>
                </a:solidFill>
              </a:rPr>
              <a:t>– 0882 43 03 43</a:t>
            </a:r>
            <a:endParaRPr lang="ru-RU" sz="2800" b="1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ru-RU" sz="2800" b="1" i="1" dirty="0">
                <a:solidFill>
                  <a:schemeClr val="accent1"/>
                </a:solidFill>
              </a:rPr>
              <a:t>Нели </a:t>
            </a:r>
            <a:r>
              <a:rPr lang="ru-RU" sz="2800" b="1" i="1" dirty="0" err="1">
                <a:solidFill>
                  <a:schemeClr val="accent1"/>
                </a:solidFill>
              </a:rPr>
              <a:t>Събева</a:t>
            </a:r>
            <a:r>
              <a:rPr lang="ru-RU" sz="2800" b="1" i="1" dirty="0">
                <a:solidFill>
                  <a:schemeClr val="accent1"/>
                </a:solidFill>
              </a:rPr>
              <a:t> </a:t>
            </a:r>
            <a:r>
              <a:rPr lang="ru-RU" sz="2800" b="1" i="1" dirty="0">
                <a:solidFill>
                  <a:schemeClr val="accent1"/>
                </a:solidFill>
              </a:rPr>
              <a:t>– 089</a:t>
            </a:r>
            <a:r>
              <a:rPr lang="en-US" sz="2800" b="1" i="1" dirty="0">
                <a:solidFill>
                  <a:schemeClr val="accent1"/>
                </a:solidFill>
              </a:rPr>
              <a:t>4</a:t>
            </a:r>
            <a:r>
              <a:rPr lang="ru-RU" sz="2800" b="1" i="1" dirty="0">
                <a:solidFill>
                  <a:schemeClr val="accent1"/>
                </a:solidFill>
              </a:rPr>
              <a:t> 653 363</a:t>
            </a:r>
            <a:endParaRPr lang="ru-RU" sz="2800" b="1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ru-RU" sz="2800" b="1" i="1" dirty="0">
                <a:solidFill>
                  <a:schemeClr val="accent1"/>
                </a:solidFill>
              </a:rPr>
              <a:t>E-mail: </a:t>
            </a:r>
            <a:r>
              <a:rPr lang="en-US" sz="2800" b="1" i="1" dirty="0">
                <a:solidFill>
                  <a:schemeClr val="accent1"/>
                </a:solidFill>
              </a:rPr>
              <a:t>mig.dulovo@gmail.com</a:t>
            </a:r>
            <a:endParaRPr lang="ru-RU" sz="28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9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716</TotalTime>
  <Words>508</Words>
  <Application>Microsoft Office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Candara</vt:lpstr>
      <vt:lpstr>Century Gothic</vt:lpstr>
      <vt:lpstr>Wingdings 3</vt:lpstr>
      <vt:lpstr>Wisp</vt:lpstr>
      <vt:lpstr>ОБЩЕСТВЕНО ОБСЪЖДАНЕ  НА СТРАТЕГИЯТА ЗА ВОДЕНО ОТ ОБЩНОСТИТЕ МЕСТНО РАЗВИТИЕ НА МИГ ДУЛОВО 2024  град Дулово 10.05.2025г</vt:lpstr>
      <vt:lpstr>ТЕРИТОРИЯТА НА МИГ ДУЛОВО 2024 –                                                               територията на община Дулово</vt:lpstr>
      <vt:lpstr>СТРАТЕГИЧЕСКА РАМКА НА СВОМР</vt:lpstr>
      <vt:lpstr>PowerPoint Presentation</vt:lpstr>
      <vt:lpstr>PowerPoint Presentation</vt:lpstr>
      <vt:lpstr>PowerPoint Presentation</vt:lpstr>
      <vt:lpstr>PowerPoint Presentation</vt:lpstr>
      <vt:lpstr>ДОПЪЛВАЩО ФИНАНСИРАНЕ</vt:lpstr>
      <vt:lpstr>PowerPoint Presentation</vt:lpstr>
      <vt:lpstr>БЛАГОДАРИМ ВИ ЗА ВНИМАНИЕТО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Еднодневно обучение на тема  «Изпълнение на Стратегия за ВОМР, финансирана от повече от един фонд»</dc:title>
  <dc:creator>Neli</dc:creator>
  <cp:lastModifiedBy>Neli</cp:lastModifiedBy>
  <cp:revision>77</cp:revision>
  <dcterms:created xsi:type="dcterms:W3CDTF">2023-05-17T10:00:48Z</dcterms:created>
  <dcterms:modified xsi:type="dcterms:W3CDTF">2025-05-07T15:45:22Z</dcterms:modified>
</cp:coreProperties>
</file>